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74" r:id="rId6"/>
    <p:sldId id="291" r:id="rId7"/>
    <p:sldId id="273" r:id="rId8"/>
    <p:sldId id="276" r:id="rId9"/>
    <p:sldId id="263" r:id="rId10"/>
    <p:sldId id="264" r:id="rId11"/>
    <p:sldId id="272" r:id="rId12"/>
    <p:sldId id="265" r:id="rId13"/>
    <p:sldId id="266" r:id="rId14"/>
    <p:sldId id="287" r:id="rId15"/>
    <p:sldId id="267" r:id="rId16"/>
    <p:sldId id="278" r:id="rId17"/>
    <p:sldId id="289" r:id="rId18"/>
    <p:sldId id="290" r:id="rId19"/>
    <p:sldId id="268" r:id="rId20"/>
    <p:sldId id="280" r:id="rId21"/>
    <p:sldId id="294" r:id="rId22"/>
    <p:sldId id="281" r:id="rId23"/>
    <p:sldId id="293" r:id="rId24"/>
    <p:sldId id="292" r:id="rId25"/>
    <p:sldId id="288" r:id="rId26"/>
    <p:sldId id="283" r:id="rId27"/>
    <p:sldId id="284" r:id="rId28"/>
    <p:sldId id="285" r:id="rId29"/>
    <p:sldId id="286" r:id="rId30"/>
    <p:sldId id="295" r:id="rId3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0000"/>
    <a:srgbClr val="99FF33"/>
    <a:srgbClr val="F8F8F8"/>
    <a:srgbClr val="66FF66"/>
    <a:srgbClr val="66FFFF"/>
    <a:srgbClr val="FF66FF"/>
    <a:srgbClr val="FF9933"/>
    <a:srgbClr val="FF505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0844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40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25E25-4BCE-4E8C-BD3A-BAE8B1D538E9}" type="datetimeFigureOut">
              <a:rPr lang="es-ES" smtClean="0"/>
              <a:pPr/>
              <a:t>25/09/2014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BC678-6605-4F59-9C15-F96E3549A4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C678-6605-4F59-9C15-F96E3549A4C5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C678-6605-4F59-9C15-F96E3549A4C5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C678-6605-4F59-9C15-F96E3549A4C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C678-6605-4F59-9C15-F96E3549A4C5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C678-6605-4F59-9C15-F96E3549A4C5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C678-6605-4F59-9C15-F96E3549A4C5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C678-6605-4F59-9C15-F96E3549A4C5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C678-6605-4F59-9C15-F96E3549A4C5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103D-CE08-4514-BAA8-19CCCCEB3DA7}" type="datetime1">
              <a:rPr lang="es-ES" smtClean="0"/>
              <a:t>25/09/2014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562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DC31-E733-42DF-A1F6-6ECECFC84821}" type="datetime1">
              <a:rPr lang="es-ES" smtClean="0"/>
              <a:t>25/09/2014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5538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AB1-AEFB-45C9-B28D-2643FC98A918}" type="datetime1">
              <a:rPr lang="es-ES" smtClean="0"/>
              <a:t>25/09/2014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0574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1EDA-9A26-41BF-97E1-E6B2F03B67FE}" type="datetime1">
              <a:rPr lang="es-ES" smtClean="0"/>
              <a:t>25/09/2014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0369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235B-CBCC-45CC-9E80-4A2667C6611B}" type="datetime1">
              <a:rPr lang="es-ES" smtClean="0"/>
              <a:t>25/09/2014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9159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AB5D-E6DD-471F-A711-8A3C9A0D66D9}" type="datetime1">
              <a:rPr lang="es-ES" smtClean="0"/>
              <a:t>25/09/2014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448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BC4A-EA1A-44F7-B643-CFF1623E61A8}" type="datetime1">
              <a:rPr lang="es-ES" smtClean="0"/>
              <a:t>25/09/2014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215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FB3F5-6773-44B6-BDCE-E00A68300F61}" type="datetime1">
              <a:rPr lang="es-ES" smtClean="0"/>
              <a:t>25/09/2014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7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DA49-53B7-4736-9908-E39F2AC36300}" type="datetime1">
              <a:rPr lang="es-ES" smtClean="0"/>
              <a:t>25/09/2014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638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54AA-BD9C-44B6-8073-3DE592CAAF88}" type="datetime1">
              <a:rPr lang="es-ES" smtClean="0"/>
              <a:t>25/09/2014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012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7C26-EE27-444E-949F-2E7E82774BC6}" type="datetime1">
              <a:rPr lang="es-ES" smtClean="0"/>
              <a:t>25/09/2014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211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D7CD-C268-41EF-B459-916D1DE5FBB2}" type="datetime1">
              <a:rPr lang="es-ES" smtClean="0"/>
              <a:t>25/09/2014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A3489-6259-4D87-877B-B0D8AD4E7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9113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q=http://es.wikipedia.org/wiki/Cortes_Generales&amp;sa=U&amp;ei=gHdOU8XHNNHI0AX1joHQAQ&amp;ved=0CC4Q9QEwAA&amp;usg=AFQjCNEVD6xvhtc3Om5LqiahadBiHj2BbA" TargetMode="External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wmf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:\DEPARTA\ACCION SOCIAL\SIN HOGAR\SIN HOGAR\CAMPAÑAS PERSONAS SIN HOGAR\CAMPAÑA 2014\CARTEL CAMPAÑA\CARTEL FINAL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6427546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5220072" y="980728"/>
            <a:ext cx="3456384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POR UNA VIVIENDA DIGNA Y ADECUADA.</a:t>
            </a:r>
          </a:p>
          <a:p>
            <a:pPr algn="ctr"/>
            <a:r>
              <a:rPr lang="es-ES" sz="4000" b="1" dirty="0" smtClean="0"/>
              <a:t>NADIE SIN HOGAR</a:t>
            </a:r>
            <a:endParaRPr lang="es-ES" sz="4000" b="1" dirty="0"/>
          </a:p>
        </p:txBody>
      </p:sp>
      <p:pic>
        <p:nvPicPr>
          <p:cNvPr id="4" name="Picture 5" descr="1103signoSinTec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77072"/>
            <a:ext cx="648072" cy="6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48064" y="5805264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/>
              <a:t>Elaborado por las Cáritas Diocesanas de </a:t>
            </a:r>
          </a:p>
          <a:p>
            <a:pPr algn="r"/>
            <a:r>
              <a:rPr lang="es-ES" sz="1400" dirty="0" smtClean="0"/>
              <a:t>Coria-Cáceres  y Granada.</a:t>
            </a:r>
          </a:p>
          <a:p>
            <a:pPr algn="r"/>
            <a:r>
              <a:rPr lang="es-ES" sz="1400" dirty="0" smtClean="0"/>
              <a:t>Programa de Personas Sin Hogar.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29767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LA VIVIENDA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Bien de inversión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No un derecho básico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E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E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E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JAV1\AppData\Local\Microsoft\Windows\Temporary Internet Files\Content.IE5\X5PX7GBP\MC9003700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82" y="3780477"/>
            <a:ext cx="4048210" cy="18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V1\AppData\Local\Microsoft\Windows\Temporary Internet Files\Content.IE5\0S7DSD7O\MC9003835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82" y="2168772"/>
            <a:ext cx="2024105" cy="16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AV1\AppData\Local\Microsoft\Windows\Temporary Internet Files\Content.IE5\02AMSR0G\MC90037003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587" y="2196301"/>
            <a:ext cx="17454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AV1\AppData\Local\Microsoft\Windows\Temporary Internet Files\Content.IE5\TBNQ565E\MC90022923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96301"/>
            <a:ext cx="3888432" cy="28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44008" y="5118574"/>
            <a:ext cx="3888432" cy="10467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solidFill>
                  <a:srgbClr val="FF0000"/>
                </a:solidFill>
              </a:rPr>
              <a:t>NO ES UN PROBLEMA DE CANTIDAD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08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6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“BOOM” INMOBILIARIO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4032448" cy="4608511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56792"/>
            <a:ext cx="4032448" cy="4608511"/>
          </a:xfr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Exclusión residencial: ¿qué es?</a:t>
            </a:r>
            <a:endParaRPr lang="es-ES" dirty="0"/>
          </a:p>
        </p:txBody>
      </p:sp>
      <p:pic>
        <p:nvPicPr>
          <p:cNvPr id="3074" name="Picture 2" descr="C:\Users\Usuario\Desktop\ppt campaña\10330402_10203485856454338_874391335019316734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11755" cy="4536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39552" y="5229200"/>
            <a:ext cx="8208912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/>
              <a:t>Personas y familias que no tienen techo o, aún teniéndolo, no disfrutan de una vivienda digna, adecuada, en paz y en un entorno habitable y sustentable</a:t>
            </a:r>
            <a:endParaRPr lang="es-ES" sz="26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29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Tipología Europea de situaciones sin hogar y exclusión residencial </a:t>
            </a:r>
            <a:r>
              <a:rPr lang="es-ES" sz="3100" dirty="0" smtClean="0"/>
              <a:t>(ETHOS)</a:t>
            </a:r>
            <a:endParaRPr lang="es-ES" sz="31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6488096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26568">
                <a:tc>
                  <a:txBody>
                    <a:bodyPr/>
                    <a:lstStyle/>
                    <a:p>
                      <a:pPr algn="ctr"/>
                      <a:endParaRPr lang="es-ES" dirty="0" smtClean="0">
                        <a:solidFill>
                          <a:srgbClr val="FF33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FF33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FF33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FF3300"/>
                        </a:solidFill>
                      </a:endParaRPr>
                    </a:p>
                    <a:p>
                      <a:pPr algn="ctr"/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Sin</a:t>
                      </a:r>
                      <a:r>
                        <a:rPr lang="es-ES" sz="3200" baseline="0" dirty="0" smtClean="0">
                          <a:solidFill>
                            <a:schemeClr val="tx1"/>
                          </a:solidFill>
                        </a:rPr>
                        <a:t> techo</a:t>
                      </a:r>
                      <a:endParaRPr lang="es-E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Sin vivienda</a:t>
                      </a:r>
                      <a:endParaRPr lang="es-E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426568">
                <a:tc>
                  <a:txBody>
                    <a:bodyPr/>
                    <a:lstStyle/>
                    <a:p>
                      <a:pPr algn="ctr"/>
                      <a:endParaRPr lang="es-ES" dirty="0" smtClean="0">
                        <a:solidFill>
                          <a:srgbClr val="99FF33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99FF33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99FF33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99FF33"/>
                        </a:solidFill>
                      </a:endParaRPr>
                    </a:p>
                    <a:p>
                      <a:pPr algn="ctr"/>
                      <a:r>
                        <a:rPr lang="es-ES" sz="3200" b="1" dirty="0" smtClean="0">
                          <a:solidFill>
                            <a:schemeClr val="tx1"/>
                          </a:solidFill>
                        </a:rPr>
                        <a:t>Vivienda insegura</a:t>
                      </a:r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sz="3200" b="1" dirty="0" smtClean="0">
                          <a:solidFill>
                            <a:schemeClr val="tx1"/>
                          </a:solidFill>
                        </a:rPr>
                        <a:t>Vivienda inadecuada</a:t>
                      </a:r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0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/>
              <a:t>CUATRO REALIDADES ETHOS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28800"/>
            <a:ext cx="2880320" cy="2160240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005064"/>
            <a:ext cx="2160240" cy="252028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15616" y="32455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SIN TECHO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6021288"/>
            <a:ext cx="284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3300"/>
                </a:solidFill>
              </a:rPr>
              <a:t>VIVIENDA INSEGURA</a:t>
            </a:r>
            <a:endParaRPr lang="es-ES" sz="2000" b="1" dirty="0">
              <a:solidFill>
                <a:srgbClr val="FF33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12160" y="58772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VIVIENDA INADECUADA</a:t>
            </a:r>
            <a:endParaRPr lang="es-ES" b="1" dirty="0"/>
          </a:p>
        </p:txBody>
      </p:sp>
      <p:pic>
        <p:nvPicPr>
          <p:cNvPr id="2050" name="Picture 2" descr="E:\DCIM\.thumbnails\1385308712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4800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588224" y="2708920"/>
            <a:ext cx="194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3300"/>
                </a:solidFill>
              </a:rPr>
              <a:t>SIN VIVIENDA</a:t>
            </a:r>
            <a:endParaRPr lang="es-ES" sz="2000" b="1" dirty="0">
              <a:solidFill>
                <a:srgbClr val="FF3300"/>
              </a:solidFill>
            </a:endParaRPr>
          </a:p>
        </p:txBody>
      </p:sp>
      <p:pic>
        <p:nvPicPr>
          <p:cNvPr id="13316" name="Picture 4" descr="http://www.impagoalquiler.com/wp-content/uploads/2012/09/Fotolia_32792646_Subscription_XXL-e1348473313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77071"/>
            <a:ext cx="3312368" cy="2011839"/>
          </a:xfrm>
          <a:prstGeom prst="rect">
            <a:avLst/>
          </a:prstGeom>
          <a:noFill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3888432" cy="1143000"/>
          </a:xfrm>
          <a:solidFill>
            <a:srgbClr val="FF66FF"/>
          </a:solidFill>
        </p:spPr>
        <p:txBody>
          <a:bodyPr>
            <a:normAutofit/>
          </a:bodyPr>
          <a:lstStyle/>
          <a:p>
            <a:r>
              <a:rPr lang="es-ES" dirty="0" smtClean="0"/>
              <a:t>Sin techo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                              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3600" b="1" dirty="0" smtClean="0"/>
          </a:p>
          <a:p>
            <a:pPr marL="0" indent="0">
              <a:buNone/>
            </a:pPr>
            <a:r>
              <a:rPr lang="es-ES" sz="3600" b="1" dirty="0" smtClean="0"/>
              <a:t>Hogar</a:t>
            </a:r>
            <a:r>
              <a:rPr lang="es-ES" dirty="0" smtClean="0"/>
              <a:t>=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         </a:t>
            </a:r>
            <a:r>
              <a:rPr lang="es-ES" sz="3000" dirty="0" smtClean="0"/>
              <a:t>(espacio físico)           (integralidad de la persona)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0" y="332656"/>
            <a:ext cx="4042792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Sin vivienda</a:t>
            </a:r>
            <a:endParaRPr lang="es-ES" dirty="0"/>
          </a:p>
        </p:txBody>
      </p:sp>
      <p:pic>
        <p:nvPicPr>
          <p:cNvPr id="6147" name="Picture 3" descr="C:\Users\JAV1\AppData\Local\Microsoft\Windows\Temporary Internet Files\Content.IE5\L7D0TTI4\MC90043383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543" y="393131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ás"/>
          <p:cNvSpPr/>
          <p:nvPr/>
        </p:nvSpPr>
        <p:spPr>
          <a:xfrm>
            <a:off x="3875348" y="4431236"/>
            <a:ext cx="914400" cy="914400"/>
          </a:xfrm>
          <a:prstGeom prst="mathPlu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isel"/>
          <p:cNvSpPr/>
          <p:nvPr/>
        </p:nvSpPr>
        <p:spPr>
          <a:xfrm>
            <a:off x="3875348" y="2467032"/>
            <a:ext cx="1393304" cy="1042416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Derechos</a:t>
            </a:r>
            <a:endParaRPr lang="es-ES" dirty="0"/>
          </a:p>
        </p:txBody>
      </p:sp>
      <p:sp>
        <p:nvSpPr>
          <p:cNvPr id="11" name="10 Bisel"/>
          <p:cNvSpPr/>
          <p:nvPr/>
        </p:nvSpPr>
        <p:spPr>
          <a:xfrm>
            <a:off x="7236296" y="2493641"/>
            <a:ext cx="1365595" cy="1042416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Sentido vital</a:t>
            </a:r>
            <a:endParaRPr lang="es-ES" dirty="0"/>
          </a:p>
        </p:txBody>
      </p:sp>
      <p:sp>
        <p:nvSpPr>
          <p:cNvPr id="12" name="11 Bisel"/>
          <p:cNvSpPr/>
          <p:nvPr/>
        </p:nvSpPr>
        <p:spPr>
          <a:xfrm>
            <a:off x="5640110" y="1589378"/>
            <a:ext cx="1440160" cy="104241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Relaciones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5640110" y="3965426"/>
            <a:ext cx="1584176" cy="1548119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6036337" y="4199270"/>
            <a:ext cx="815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 smtClean="0"/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SER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6176981" y="2631794"/>
            <a:ext cx="484632" cy="132844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 rot="19862700">
            <a:off x="5211542" y="3473091"/>
            <a:ext cx="484632" cy="982330"/>
          </a:xfrm>
          <a:prstGeom prst="downArrow">
            <a:avLst>
              <a:gd name="adj1" fmla="val 50000"/>
              <a:gd name="adj2" fmla="val 4714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 rot="1750386">
            <a:off x="7426015" y="3584815"/>
            <a:ext cx="484632" cy="11231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539552" y="2204864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ea typeface="Times New Roman"/>
              </a:rPr>
              <a:t>La vivienda es una </a:t>
            </a:r>
            <a:r>
              <a:rPr lang="es-ES" sz="2000" b="1" dirty="0" smtClean="0">
                <a:ea typeface="Times New Roman"/>
              </a:rPr>
              <a:t>herramienta fundamental </a:t>
            </a:r>
            <a:r>
              <a:rPr lang="es-ES" sz="2000" dirty="0" smtClean="0">
                <a:ea typeface="Times New Roman"/>
              </a:rPr>
              <a:t>para la vida en </a:t>
            </a:r>
            <a:r>
              <a:rPr lang="es-ES" sz="2000" b="1" dirty="0" smtClean="0">
                <a:ea typeface="Times New Roman"/>
              </a:rPr>
              <a:t>dignidad</a:t>
            </a:r>
            <a:r>
              <a:rPr lang="es-ES" sz="2000" dirty="0" smtClean="0">
                <a:ea typeface="Times New Roman"/>
              </a:rPr>
              <a:t> de la persona</a:t>
            </a:r>
            <a:endParaRPr lang="es-ES" sz="2000" dirty="0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48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 animBg="1"/>
      <p:bldP spid="18" grpId="0" animBg="1"/>
      <p:bldP spid="22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3888432" cy="1143000"/>
          </a:xfrm>
          <a:solidFill>
            <a:srgbClr val="66FF66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Vivienda insegura </a:t>
            </a:r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95337" y="404664"/>
            <a:ext cx="4042792" cy="1143000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Vivienda inadecuada</a:t>
            </a:r>
            <a:endParaRPr lang="es-ES" dirty="0"/>
          </a:p>
        </p:txBody>
      </p:sp>
      <p:pic>
        <p:nvPicPr>
          <p:cNvPr id="6147" name="Picture 3" descr="C:\Users\JAV1\AppData\Local\Microsoft\Windows\Temporary Internet Files\Content.IE5\L7D0TTI4\MC90043383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2146553" cy="21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960550" y="4695442"/>
            <a:ext cx="165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Vivienda inapropiada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 rot="4299821">
            <a:off x="2948732" y="3195308"/>
            <a:ext cx="484632" cy="722728"/>
          </a:xfrm>
          <a:prstGeom prst="downArrow">
            <a:avLst>
              <a:gd name="adj1" fmla="val 50000"/>
              <a:gd name="adj2" fmla="val 47141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66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988840"/>
            <a:ext cx="178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Notificación de </a:t>
            </a:r>
          </a:p>
          <a:p>
            <a:pPr algn="ctr"/>
            <a:r>
              <a:rPr lang="es-ES" sz="2000" b="1" dirty="0"/>
              <a:t>abandono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987824" y="2636912"/>
            <a:ext cx="169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</a:t>
            </a:r>
            <a:r>
              <a:rPr lang="es-ES" sz="2000" b="1" dirty="0" smtClean="0"/>
              <a:t>menaza  </a:t>
            </a:r>
            <a:r>
              <a:rPr lang="es-ES" sz="2000" b="1" dirty="0"/>
              <a:t>de  </a:t>
            </a:r>
            <a:r>
              <a:rPr lang="es-ES" sz="2000" b="1" dirty="0" smtClean="0"/>
              <a:t>                        </a:t>
            </a:r>
            <a:r>
              <a:rPr lang="es-ES" sz="2000" b="1" dirty="0"/>
              <a:t>violencia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27584" y="5805264"/>
            <a:ext cx="188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Sin título legal</a:t>
            </a:r>
            <a:r>
              <a:rPr lang="es-ES" sz="2000" dirty="0"/>
              <a:t> </a:t>
            </a:r>
          </a:p>
        </p:txBody>
      </p:sp>
      <p:sp>
        <p:nvSpPr>
          <p:cNvPr id="20" name="19 Flecha abajo"/>
          <p:cNvSpPr/>
          <p:nvPr/>
        </p:nvSpPr>
        <p:spPr>
          <a:xfrm rot="20775360">
            <a:off x="1518507" y="2711498"/>
            <a:ext cx="484632" cy="722728"/>
          </a:xfrm>
          <a:prstGeom prst="downArrow">
            <a:avLst>
              <a:gd name="adj1" fmla="val 50000"/>
              <a:gd name="adj2" fmla="val 47141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66FF"/>
              </a:solidFill>
            </a:endParaRPr>
          </a:p>
        </p:txBody>
      </p:sp>
      <p:sp>
        <p:nvSpPr>
          <p:cNvPr id="21" name="20 Flecha abajo"/>
          <p:cNvSpPr/>
          <p:nvPr/>
        </p:nvSpPr>
        <p:spPr>
          <a:xfrm rot="10800000">
            <a:off x="1547664" y="4941168"/>
            <a:ext cx="484632" cy="722728"/>
          </a:xfrm>
          <a:prstGeom prst="downArrow">
            <a:avLst>
              <a:gd name="adj1" fmla="val 50000"/>
              <a:gd name="adj2" fmla="val 47141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66FF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728" y="3173708"/>
            <a:ext cx="2192479" cy="1767459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5220072" y="177281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Estructura temporal</a:t>
            </a:r>
            <a:endParaRPr lang="es-ES" sz="20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588224" y="5949280"/>
            <a:ext cx="18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Hacinamiento</a:t>
            </a:r>
            <a:endParaRPr lang="es-ES" sz="2000" b="1" dirty="0"/>
          </a:p>
        </p:txBody>
      </p:sp>
      <p:sp>
        <p:nvSpPr>
          <p:cNvPr id="26" name="25 Flecha abajo"/>
          <p:cNvSpPr/>
          <p:nvPr/>
        </p:nvSpPr>
        <p:spPr>
          <a:xfrm rot="19709919">
            <a:off x="6165269" y="2206216"/>
            <a:ext cx="484632" cy="722728"/>
          </a:xfrm>
          <a:prstGeom prst="downArrow">
            <a:avLst>
              <a:gd name="adj1" fmla="val 50000"/>
              <a:gd name="adj2" fmla="val 471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66FF"/>
              </a:solidFill>
            </a:endParaRPr>
          </a:p>
        </p:txBody>
      </p:sp>
      <p:sp>
        <p:nvSpPr>
          <p:cNvPr id="27" name="26 Flecha abajo"/>
          <p:cNvSpPr/>
          <p:nvPr/>
        </p:nvSpPr>
        <p:spPr>
          <a:xfrm rot="14011920">
            <a:off x="5700419" y="4125361"/>
            <a:ext cx="484632" cy="722728"/>
          </a:xfrm>
          <a:prstGeom prst="downArrow">
            <a:avLst>
              <a:gd name="adj1" fmla="val 50000"/>
              <a:gd name="adj2" fmla="val 471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66FF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 rot="9779723">
            <a:off x="7331382" y="5212259"/>
            <a:ext cx="484632" cy="722728"/>
          </a:xfrm>
          <a:prstGeom prst="downArrow">
            <a:avLst>
              <a:gd name="adj1" fmla="val 50000"/>
              <a:gd name="adj2" fmla="val 471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66FF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20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5" grpId="0"/>
      <p:bldP spid="18" grpId="0" animBg="1"/>
      <p:bldP spid="4" grpId="0"/>
      <p:bldP spid="5" grpId="0"/>
      <p:bldP spid="8" grpId="0"/>
      <p:bldP spid="20" grpId="0" animBg="1"/>
      <p:bldP spid="21" grpId="0" animBg="1"/>
      <p:bldP spid="23" grpId="0"/>
      <p:bldP spid="24" grpId="0"/>
      <p:bldP spid="26" grpId="0" animBg="1"/>
      <p:bldP spid="2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istrador\AppData\Local\Microsoft\Windows\Temporary Internet Files\Content.IE5\LXNZ47DL\MP9004230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4338" y="4572008"/>
            <a:ext cx="1500198" cy="150019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Vivienda insegura</a:t>
            </a:r>
            <a:endParaRPr lang="es-ES" dirty="0"/>
          </a:p>
        </p:txBody>
      </p:sp>
      <p:sp>
        <p:nvSpPr>
          <p:cNvPr id="2051" name="Letter"/>
          <p:cNvSpPr>
            <a:spLocks noEditPoints="1" noChangeArrowheads="1"/>
          </p:cNvSpPr>
          <p:nvPr/>
        </p:nvSpPr>
        <p:spPr bwMode="auto">
          <a:xfrm>
            <a:off x="7020272" y="2924944"/>
            <a:ext cx="1481132" cy="78581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1000" b="1" dirty="0" smtClean="0">
                <a:solidFill>
                  <a:srgbClr val="FF0000"/>
                </a:solidFill>
              </a:rPr>
              <a:t>Notificación desahucio</a:t>
            </a:r>
            <a:endParaRPr lang="es-ES" sz="1000" b="1" dirty="0">
              <a:solidFill>
                <a:srgbClr val="FF000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800" dirty="0" smtClean="0"/>
              <a:t>El derecho a una vivienda también conlleva la </a:t>
            </a:r>
            <a:r>
              <a:rPr lang="es-ES" sz="2800" dirty="0" smtClean="0">
                <a:solidFill>
                  <a:srgbClr val="FF0000"/>
                </a:solidFill>
              </a:rPr>
              <a:t>prohibición de desalojos forzosos</a:t>
            </a:r>
            <a:r>
              <a:rPr lang="es-ES" sz="2800" dirty="0" smtClean="0"/>
              <a:t> que supongan:</a:t>
            </a:r>
          </a:p>
          <a:p>
            <a:pPr>
              <a:buNone/>
            </a:pPr>
            <a:endParaRPr lang="es-ES" sz="2800" dirty="0" smtClean="0"/>
          </a:p>
          <a:p>
            <a:pPr lvl="1">
              <a:buNone/>
            </a:pP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2996952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es-ES" sz="2800" dirty="0" smtClean="0"/>
              <a:t>Abandono del hogar o la tierra</a:t>
            </a:r>
          </a:p>
          <a:p>
            <a:pPr lvl="1" algn="just">
              <a:buFont typeface="Wingdings" pitchFamily="2" charset="2"/>
              <a:buChar char="Ø"/>
            </a:pPr>
            <a:endParaRPr lang="es-ES" sz="2800" dirty="0" smtClean="0"/>
          </a:p>
          <a:p>
            <a:pPr lvl="1" algn="just">
              <a:buFont typeface="Wingdings" pitchFamily="2" charset="2"/>
              <a:buChar char="Ø"/>
            </a:pPr>
            <a:r>
              <a:rPr lang="es-ES" sz="2800" dirty="0" smtClean="0"/>
              <a:t> De forma permanente o temporal</a:t>
            </a:r>
          </a:p>
          <a:p>
            <a:pPr lvl="1" algn="just">
              <a:buFont typeface="Wingdings" pitchFamily="2" charset="2"/>
              <a:buChar char="Ø"/>
            </a:pPr>
            <a:endParaRPr lang="es-ES" sz="2800" dirty="0" smtClean="0"/>
          </a:p>
          <a:p>
            <a:pPr lvl="1" algn="just">
              <a:buFont typeface="Wingdings" pitchFamily="2" charset="2"/>
              <a:buChar char="Ø"/>
            </a:pPr>
            <a:r>
              <a:rPr lang="es-ES" sz="2800" dirty="0" smtClean="0"/>
              <a:t> Sin acceso a otra vivienda, ni protección legal o social</a:t>
            </a:r>
            <a:endParaRPr lang="es-ES" sz="28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1" grpId="0" animBg="1"/>
      <p:bldP spid="8" grpId="0" uiExpand="1" build="p"/>
      <p:bldP spid="6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Vivienda inadecuada: asentamientos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4576022" cy="5158926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dirty="0" smtClean="0"/>
              <a:t>  </a:t>
            </a:r>
            <a:r>
              <a:rPr lang="es-ES" sz="3000" b="1" dirty="0" smtClean="0">
                <a:solidFill>
                  <a:srgbClr val="FF0000"/>
                </a:solidFill>
              </a:rPr>
              <a:t>Durante años…   </a:t>
            </a:r>
          </a:p>
          <a:p>
            <a:pPr marL="182563" indent="-182563" algn="ctr">
              <a:buNone/>
            </a:pPr>
            <a:r>
              <a:rPr lang="es-ES" sz="2500" dirty="0" smtClean="0"/>
              <a:t>Disminución de poblaciones que vivían tradicionalmente en asentamientos gracias a políticas de reubicación en viviendas adecuadas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 algn="just">
              <a:buFont typeface="Wingdings" pitchFamily="2" charset="2"/>
              <a:buChar char="v"/>
            </a:pPr>
            <a:r>
              <a:rPr lang="es-ES" sz="2000" dirty="0" smtClean="0"/>
              <a:t> </a:t>
            </a:r>
            <a:r>
              <a:rPr lang="es-ES" sz="2200" dirty="0" smtClean="0"/>
              <a:t>Los asentamientos urbanos se han incrementado hasta un 162 % en ciudades como Barcelona (XAPSLL)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s-ES" sz="2200" dirty="0" smtClean="0"/>
              <a:t> Multiplicidad de asentamientos rurales  en los que viven miles de personas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s-ES" sz="2200" dirty="0" smtClean="0"/>
              <a:t> “Con techo”, pero sin acceso o restricciones a suministros y servicios.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12" name="9 Marcador de texto"/>
          <p:cNvSpPr txBox="1">
            <a:spLocks/>
          </p:cNvSpPr>
          <p:nvPr/>
        </p:nvSpPr>
        <p:spPr>
          <a:xfrm>
            <a:off x="323528" y="371703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      AHORA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395128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5004048" y="544522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3300"/>
                </a:solidFill>
              </a:rPr>
              <a:t>EN CONDICIONES DE ABSOLUTA INDIGNIDAD</a:t>
            </a:r>
            <a:endParaRPr lang="es-ES" sz="2800" b="1" dirty="0">
              <a:solidFill>
                <a:srgbClr val="FF33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132856"/>
            <a:ext cx="3632084" cy="3210174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91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Proponemos un modelo residencial basado en…</a:t>
            </a:r>
            <a:endParaRPr lang="es-E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39552" y="1772816"/>
            <a:ext cx="8064896" cy="4248472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789223" y="3010750"/>
            <a:ext cx="273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VIVIENDA DIGNA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68615" y="2512931"/>
            <a:ext cx="3411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VIVIENDA ADECUADA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89922" y="4030516"/>
            <a:ext cx="26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PARA TOD@S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68615" y="3861238"/>
            <a:ext cx="3515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PARA LAS PERSONAS SIN HOGAR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60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El derecho humano a una VIVIENDA DIGNA Y ADECUADA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	</a:t>
            </a:r>
          </a:p>
          <a:p>
            <a:pPr marL="0" indent="0" algn="just">
              <a:buNone/>
            </a:pPr>
            <a:r>
              <a:rPr lang="es-ES" sz="3600" dirty="0" smtClean="0"/>
              <a:t>Posibilita llevar a cabo una </a:t>
            </a:r>
            <a:r>
              <a:rPr lang="es-ES" sz="3600" b="1" dirty="0" smtClean="0"/>
              <a:t>vida autónoma </a:t>
            </a:r>
            <a:r>
              <a:rPr lang="es-ES" sz="3600" dirty="0" smtClean="0"/>
              <a:t>y el </a:t>
            </a:r>
            <a:r>
              <a:rPr lang="es-ES" sz="3600" b="1" dirty="0" smtClean="0"/>
              <a:t>desarrollo</a:t>
            </a:r>
            <a:r>
              <a:rPr lang="es-ES" sz="3600" dirty="0" smtClean="0">
                <a:solidFill>
                  <a:srgbClr val="FF0000"/>
                </a:solidFill>
              </a:rPr>
              <a:t> </a:t>
            </a:r>
            <a:r>
              <a:rPr lang="es-ES" sz="3600" dirty="0" smtClean="0"/>
              <a:t>de las </a:t>
            </a:r>
            <a:r>
              <a:rPr lang="es-ES" sz="3600" b="1" dirty="0" smtClean="0"/>
              <a:t>potencialidades</a:t>
            </a:r>
            <a:r>
              <a:rPr lang="es-ES" sz="3600" dirty="0" smtClean="0"/>
              <a:t> que cada persona tiene consigo de forma inherente.</a:t>
            </a:r>
            <a:endParaRPr lang="es-ES" sz="3600" dirty="0"/>
          </a:p>
        </p:txBody>
      </p:sp>
      <p:pic>
        <p:nvPicPr>
          <p:cNvPr id="4" name="Picture 2" descr="C:\Users\JAV1\AppData\Local\Microsoft\Windows\Temporary Internet Files\Content.IE5\02AMSR0G\MC9000228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31874"/>
            <a:ext cx="1853489" cy="16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000250"/>
            <a:ext cx="5112568" cy="171678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</a:t>
            </a:fld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814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Vivienda digna y adecuada como derecho humano</a:t>
            </a:r>
            <a:endParaRPr lang="es-ES" dirty="0"/>
          </a:p>
        </p:txBody>
      </p:sp>
      <p:pic>
        <p:nvPicPr>
          <p:cNvPr id="1026" name="Picture 2" descr="E:\DCIM\.thumbnails\1401200897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40060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3096344"/>
          </a:xfrm>
          <a:noFill/>
          <a:effectLst>
            <a:outerShdw blurRad="50800" dist="50800"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Derecho para </a:t>
            </a:r>
            <a:r>
              <a:rPr lang="es-ES" sz="2800" b="1" dirty="0" smtClean="0"/>
              <a:t>TODAS</a:t>
            </a:r>
            <a:r>
              <a:rPr lang="es-ES" sz="2800" dirty="0" smtClean="0"/>
              <a:t> las personas, también y principalmente para las que se encuentran en </a:t>
            </a:r>
            <a:r>
              <a:rPr lang="es-ES" sz="2800" b="1" dirty="0" smtClean="0"/>
              <a:t>SITUACIÓN DE CALLE</a:t>
            </a:r>
            <a:r>
              <a:rPr lang="es-ES" sz="2800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Derecho a vivir en un </a:t>
            </a:r>
            <a:r>
              <a:rPr lang="es-ES" sz="2800" b="1" dirty="0" smtClean="0"/>
              <a:t>HOGAR</a:t>
            </a:r>
            <a:r>
              <a:rPr lang="es-ES" sz="2800" dirty="0" smtClean="0"/>
              <a:t>.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es-ES" sz="28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40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411760" y="302359"/>
            <a:ext cx="432048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Si vivo en la calle…</a:t>
            </a:r>
          </a:p>
          <a:p>
            <a:pPr algn="ctr"/>
            <a:r>
              <a:rPr lang="es-ES" sz="2200" b="1" dirty="0" smtClean="0"/>
              <a:t>hacinada en una habitación con diez personas más…</a:t>
            </a:r>
          </a:p>
          <a:p>
            <a:pPr algn="ctr"/>
            <a:r>
              <a:rPr lang="es-ES" sz="2200" b="1" dirty="0" smtClean="0"/>
              <a:t>a punto de que me lancen a la calle con mis hijos…</a:t>
            </a:r>
          </a:p>
          <a:p>
            <a:pPr algn="ctr"/>
            <a:r>
              <a:rPr lang="es-ES" sz="2200" b="1" dirty="0" smtClean="0"/>
              <a:t>entre los pinos, escondido…</a:t>
            </a:r>
          </a:p>
          <a:p>
            <a:pPr algn="ctr"/>
            <a:r>
              <a:rPr lang="es-ES" sz="2200" b="1" dirty="0" smtClean="0"/>
              <a:t>con mi madre, mis hijos, mi cuñada y mi hermano y sus hijos en un piso de 50 m</a:t>
            </a:r>
            <a:r>
              <a:rPr lang="es-ES" sz="2200" b="1" baseline="30000" dirty="0" smtClean="0"/>
              <a:t>2</a:t>
            </a:r>
            <a:r>
              <a:rPr lang="es-ES" sz="2200" b="1" dirty="0" smtClean="0"/>
              <a:t>…</a:t>
            </a:r>
            <a:endParaRPr lang="es-ES" sz="2200" b="1" baseline="30000" dirty="0" smtClean="0"/>
          </a:p>
          <a:p>
            <a:pPr algn="ctr"/>
            <a:r>
              <a:rPr lang="es-ES" sz="2200" b="1" dirty="0" smtClean="0"/>
              <a:t>de prestado mientras pasa el invierno…</a:t>
            </a:r>
          </a:p>
          <a:p>
            <a:pPr algn="ctr"/>
            <a:r>
              <a:rPr lang="es-ES" sz="2200" b="1" dirty="0" smtClean="0"/>
              <a:t>pagando por una litera…</a:t>
            </a:r>
          </a:p>
          <a:p>
            <a:pPr algn="ctr"/>
            <a:r>
              <a:rPr lang="es-ES" sz="2200" b="1" dirty="0" smtClean="0"/>
              <a:t>en esta fábrica abandonada…</a:t>
            </a:r>
          </a:p>
          <a:p>
            <a:pPr algn="ctr"/>
            <a:endParaRPr lang="es-ES" sz="2200" b="1" dirty="0" smtClean="0"/>
          </a:p>
          <a:p>
            <a:pPr algn="ctr"/>
            <a:endParaRPr lang="es-ES" sz="2200" b="1" dirty="0" smtClean="0"/>
          </a:p>
          <a:p>
            <a:pPr algn="ctr"/>
            <a:endParaRPr lang="es-ES" sz="2200" b="1" dirty="0" smtClean="0"/>
          </a:p>
          <a:p>
            <a:pPr algn="ctr"/>
            <a:endParaRPr lang="es-ES" sz="2200" b="1" dirty="0" smtClean="0"/>
          </a:p>
          <a:p>
            <a:pPr algn="ctr"/>
            <a:endParaRPr lang="es-ES" sz="2200" b="1" dirty="0" smtClean="0"/>
          </a:p>
          <a:p>
            <a:pPr algn="ctr"/>
            <a:endParaRPr lang="es-ES" sz="2200" b="1" dirty="0" smtClean="0"/>
          </a:p>
          <a:p>
            <a:pPr algn="ctr"/>
            <a:endParaRPr lang="es-ES" sz="2200" b="1" dirty="0" smtClean="0"/>
          </a:p>
          <a:p>
            <a:pPr algn="ctr"/>
            <a:endParaRPr lang="es-ES" sz="22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0"/>
            <a:ext cx="237049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94" y="0"/>
            <a:ext cx="2343106" cy="24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00" b="22232"/>
          <a:stretch/>
        </p:blipFill>
        <p:spPr bwMode="auto">
          <a:xfrm>
            <a:off x="0" y="1988840"/>
            <a:ext cx="2339752" cy="233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10" y="2420889"/>
            <a:ext cx="2351189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67544" y="5085184"/>
            <a:ext cx="5976664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400" b="1" dirty="0" smtClean="0"/>
              <a:t>¿Quién garantiza mi derecho a una vivienda digna y adecuada?</a:t>
            </a:r>
            <a:endParaRPr lang="es-ES" sz="3400" b="1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¿Quién garantiza mi derecho a una vivienda digna y adecuada?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1700808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La Declaración Universal de los Derechos Humanos, la Carta Social Europea y la Constitución Española </a:t>
            </a:r>
            <a:r>
              <a:rPr lang="es-ES" sz="2800" b="1" dirty="0" smtClean="0"/>
              <a:t>sostienen que toda persona tiene derecho a una vivienda digna y adecuada.</a:t>
            </a:r>
          </a:p>
          <a:p>
            <a:pPr algn="just"/>
            <a:endParaRPr lang="es-ES" sz="2400" dirty="0"/>
          </a:p>
        </p:txBody>
      </p:sp>
      <p:pic>
        <p:nvPicPr>
          <p:cNvPr id="7170" name="Picture 2" descr="http://edu.jccm.es/participa/images/stories/logo%20onu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2330312" cy="2004069"/>
          </a:xfrm>
          <a:prstGeom prst="rect">
            <a:avLst/>
          </a:prstGeom>
          <a:noFill/>
        </p:spPr>
      </p:pic>
      <p:pic>
        <p:nvPicPr>
          <p:cNvPr id="7172" name="Picture 4" descr="Visual identity of the European Social Ch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1728192" cy="2178394"/>
          </a:xfrm>
          <a:prstGeom prst="rect">
            <a:avLst/>
          </a:prstGeom>
          <a:noFill/>
        </p:spPr>
      </p:pic>
      <p:pic>
        <p:nvPicPr>
          <p:cNvPr id="7174" name="Picture 6" descr="http://www.codificamosconversacion.es/wp-content/uploads/2012/10/constituci%C3%B3n-Espa%C3%B1ola-1978-secreto-comunicaci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645024"/>
            <a:ext cx="1752129" cy="2400818"/>
          </a:xfrm>
          <a:prstGeom prst="rect">
            <a:avLst/>
          </a:prstGeom>
          <a:noFill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11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¿Quién garantiza mis derechos a una vivienda digna y adecuada?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5842992" cy="54607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rgbClr val="FF3300"/>
                </a:solidFill>
              </a:rPr>
              <a:t>LAS OBLIGACIONES DE LOS ESTADOS SON:</a:t>
            </a:r>
            <a:endParaRPr lang="es-ES" dirty="0">
              <a:solidFill>
                <a:srgbClr val="FF33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8003232" cy="4397397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Garantizar</a:t>
            </a:r>
            <a:r>
              <a:rPr lang="es-ES" dirty="0" smtClean="0"/>
              <a:t> el derecho universal a una vivienda adecuada.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b="1" dirty="0" smtClean="0"/>
              <a:t>Atender y facilitar </a:t>
            </a:r>
            <a:r>
              <a:rPr lang="es-ES" dirty="0" smtClean="0"/>
              <a:t>el acceso a una vivienda cuando se sufre una situación de sin techo, de vivienda inadecuada y cuando la persona no puede disfrutar del conjunto de derechos relacionados con la vivienda.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b="1" dirty="0" smtClean="0"/>
              <a:t>Adoptar</a:t>
            </a:r>
            <a:r>
              <a:rPr lang="es-ES" dirty="0" smtClean="0"/>
              <a:t> medidas y políticas públicas que garanticen todo lo anterior.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11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¿Quién garantiza mis derechos a una vivienda digna y adecuada?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7544" y="1412776"/>
            <a:ext cx="8218239" cy="639762"/>
          </a:xfrm>
        </p:spPr>
        <p:txBody>
          <a:bodyPr>
            <a:normAutofit fontScale="85000" lnSpcReduction="10000"/>
          </a:bodyPr>
          <a:lstStyle/>
          <a:p>
            <a:r>
              <a:rPr lang="es-ES" sz="2800" dirty="0" smtClean="0">
                <a:solidFill>
                  <a:srgbClr val="FF3300"/>
                </a:solidFill>
              </a:rPr>
              <a:t>PARLAMENTO EUROPEO </a:t>
            </a:r>
            <a:r>
              <a:rPr lang="es-ES" sz="2200" dirty="0" smtClean="0"/>
              <a:t>(RESOLUCIÓN DE 2013 SOBRE VIVIENDA SOCIAL)</a:t>
            </a:r>
            <a:endParaRPr lang="es-ES" sz="22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83568" y="2132856"/>
            <a:ext cx="7848871" cy="4566494"/>
          </a:xfrm>
        </p:spPr>
        <p:txBody>
          <a:bodyPr>
            <a:normAutofit/>
          </a:bodyPr>
          <a:lstStyle/>
          <a:p>
            <a:pPr algn="just"/>
            <a:r>
              <a:rPr lang="es-ES" sz="2300" dirty="0" smtClean="0"/>
              <a:t>Acceso a </a:t>
            </a:r>
            <a:r>
              <a:rPr lang="es-ES" sz="2300" b="1" dirty="0" smtClean="0"/>
              <a:t>vivienda social </a:t>
            </a:r>
            <a:r>
              <a:rPr lang="es-ES" sz="2300" dirty="0" smtClean="0"/>
              <a:t>= </a:t>
            </a:r>
            <a:r>
              <a:rPr lang="es-ES" sz="2300" b="1" dirty="0" smtClean="0"/>
              <a:t>derecho fundamental </a:t>
            </a:r>
            <a:r>
              <a:rPr lang="es-ES" sz="2300" dirty="0" smtClean="0"/>
              <a:t>como condición previa al resto de los demás derechos fundamentales.</a:t>
            </a:r>
          </a:p>
          <a:p>
            <a:pPr algn="just">
              <a:buNone/>
            </a:pPr>
            <a:endParaRPr lang="es-ES" sz="2300" dirty="0" smtClean="0"/>
          </a:p>
          <a:p>
            <a:pPr algn="just"/>
            <a:r>
              <a:rPr lang="es-ES" sz="2300" dirty="0" smtClean="0"/>
              <a:t>Los Estados miembros tienen la obligación de garantizar el acceso a una vivienda digna y adecuada, reconocido en: </a:t>
            </a:r>
          </a:p>
          <a:p>
            <a:pPr lvl="1" algn="just"/>
            <a:r>
              <a:rPr lang="es-ES" sz="2300" b="1" dirty="0" smtClean="0"/>
              <a:t>Carta Derechos Fundamentales UE (art. 34)</a:t>
            </a:r>
          </a:p>
          <a:p>
            <a:pPr lvl="1" algn="just"/>
            <a:r>
              <a:rPr lang="es-ES" sz="2300" b="1" dirty="0" smtClean="0"/>
              <a:t>Carta Social Europea </a:t>
            </a:r>
            <a:r>
              <a:rPr lang="es-ES" sz="2300" dirty="0" smtClean="0"/>
              <a:t>(arts. 30 y 31)</a:t>
            </a:r>
          </a:p>
          <a:p>
            <a:pPr lvl="1" algn="just"/>
            <a:r>
              <a:rPr lang="es-ES" sz="2300" b="1" dirty="0" smtClean="0"/>
              <a:t>Declaración Universal Derechos Humanos </a:t>
            </a:r>
            <a:r>
              <a:rPr lang="es-ES" sz="2300" dirty="0" smtClean="0"/>
              <a:t>(art. 25)</a:t>
            </a:r>
          </a:p>
          <a:p>
            <a:pPr lvl="1" algn="just"/>
            <a:r>
              <a:rPr lang="es-ES" sz="2300" dirty="0" smtClean="0"/>
              <a:t>Y en numerosas </a:t>
            </a:r>
            <a:r>
              <a:rPr lang="es-ES" sz="2300" b="1" dirty="0" smtClean="0"/>
              <a:t>Constitucione</a:t>
            </a:r>
            <a:r>
              <a:rPr lang="es-ES" sz="2300" dirty="0" smtClean="0"/>
              <a:t>s de los Estados miembros.</a:t>
            </a:r>
          </a:p>
          <a:p>
            <a:pPr>
              <a:buFontTx/>
              <a:buChar char="-"/>
            </a:pPr>
            <a:endParaRPr lang="es-ES" sz="2300" dirty="0" smtClean="0"/>
          </a:p>
          <a:p>
            <a:pPr>
              <a:buFontTx/>
              <a:buChar char="-"/>
            </a:pPr>
            <a:endParaRPr lang="es-ES" sz="23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11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idx="1"/>
          </p:nvPr>
        </p:nvSpPr>
        <p:spPr>
          <a:xfrm>
            <a:off x="899592" y="1484785"/>
            <a:ext cx="7200800" cy="1944216"/>
          </a:xfrm>
          <a:noFill/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es-ES" sz="2900" dirty="0" smtClean="0"/>
              <a:t>EL PARLAMENTO EUROPEO CONSIDERA LAS </a:t>
            </a:r>
            <a:r>
              <a:rPr lang="es-ES" sz="2900" dirty="0"/>
              <a:t>PERSONAS EN SITUACIÓN DE </a:t>
            </a:r>
            <a:r>
              <a:rPr lang="es-ES" sz="2900" b="1" dirty="0"/>
              <a:t>SIN HOGAR </a:t>
            </a:r>
            <a:r>
              <a:rPr lang="es-ES" sz="2900" b="1" dirty="0" smtClean="0"/>
              <a:t>PRIORITARIAS</a:t>
            </a:r>
            <a:r>
              <a:rPr lang="es-ES" sz="2900" dirty="0" smtClean="0"/>
              <a:t> EN </a:t>
            </a:r>
            <a:r>
              <a:rPr lang="es-ES" sz="2900" dirty="0"/>
              <a:t>LA CONSECUCIÓN DE UNA </a:t>
            </a:r>
            <a:r>
              <a:rPr lang="es-ES" sz="2900" dirty="0" smtClean="0"/>
              <a:t>VIVIENDA SOCIAL, </a:t>
            </a:r>
            <a:r>
              <a:rPr lang="es-ES" sz="2900" dirty="0"/>
              <a:t>ADECUADA Y DIGNA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186"/>
          <a:stretch/>
        </p:blipFill>
        <p:spPr bwMode="auto">
          <a:xfrm>
            <a:off x="1403648" y="3501008"/>
            <a:ext cx="6547656" cy="281009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¿Quién garantiza mis derechos a una vivienda digna y adecuada?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74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4040188" cy="504056"/>
          </a:xfrm>
        </p:spPr>
        <p:txBody>
          <a:bodyPr/>
          <a:lstStyle/>
          <a:p>
            <a:r>
              <a:rPr lang="es-ES" dirty="0" smtClean="0"/>
              <a:t>¿Qué tengo o tendré en él?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256212" cy="3951288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Mi espacio, mi </a:t>
            </a:r>
            <a:r>
              <a:rPr lang="es-ES" dirty="0" smtClean="0">
                <a:solidFill>
                  <a:srgbClr val="FF0000"/>
                </a:solidFill>
              </a:rPr>
              <a:t>intimidad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Mi lugar, mi </a:t>
            </a:r>
            <a:r>
              <a:rPr lang="es-ES" dirty="0" smtClean="0">
                <a:solidFill>
                  <a:srgbClr val="FF0000"/>
                </a:solidFill>
              </a:rPr>
              <a:t>identidad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Mis bienes, mis sueños, </a:t>
            </a:r>
            <a:r>
              <a:rPr lang="es-ES" dirty="0" smtClean="0">
                <a:solidFill>
                  <a:srgbClr val="FF3300"/>
                </a:solidFill>
              </a:rPr>
              <a:t>mis proyectos.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Mi barrio, </a:t>
            </a:r>
            <a:r>
              <a:rPr lang="es-ES" dirty="0" smtClean="0">
                <a:solidFill>
                  <a:srgbClr val="FF3300"/>
                </a:solidFill>
              </a:rPr>
              <a:t>mis vecinos</a:t>
            </a:r>
            <a:r>
              <a:rPr lang="es-ES" dirty="0" smtClean="0"/>
              <a:t>, mis amigos, mi entorno.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Agua, luz, techo, </a:t>
            </a:r>
            <a:r>
              <a:rPr lang="es-ES" dirty="0" smtClean="0">
                <a:solidFill>
                  <a:srgbClr val="FF0000"/>
                </a:solidFill>
              </a:rPr>
              <a:t>salud</a:t>
            </a:r>
            <a:r>
              <a:rPr lang="es-ES" dirty="0" smtClean="0"/>
              <a:t>, </a:t>
            </a:r>
            <a:r>
              <a:rPr lang="es-ES" dirty="0" smtClean="0">
                <a:solidFill>
                  <a:schemeClr val="tx1"/>
                </a:solidFill>
              </a:rPr>
              <a:t>comodidad, comunidad.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Las </a:t>
            </a:r>
            <a:r>
              <a:rPr lang="es-ES" dirty="0" smtClean="0">
                <a:solidFill>
                  <a:srgbClr val="FF0000"/>
                </a:solidFill>
              </a:rPr>
              <a:t>llaves</a:t>
            </a:r>
            <a:r>
              <a:rPr lang="es-ES" dirty="0" smtClean="0">
                <a:solidFill>
                  <a:schemeClr val="tx1"/>
                </a:solidFill>
              </a:rPr>
              <a:t> en mi bolsillo.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504056"/>
          </a:xfrm>
        </p:spPr>
        <p:txBody>
          <a:bodyPr/>
          <a:lstStyle/>
          <a:p>
            <a:pPr algn="ctr"/>
            <a:r>
              <a:rPr lang="es-ES" dirty="0" smtClean="0"/>
              <a:t>¿Cómo me siento en él?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2132856"/>
            <a:ext cx="4320480" cy="3951288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Respetado, identificado, </a:t>
            </a:r>
            <a:r>
              <a:rPr lang="es-ES" dirty="0" smtClean="0">
                <a:solidFill>
                  <a:srgbClr val="FF0000"/>
                </a:solidFill>
              </a:rPr>
              <a:t>acogido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Segura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smtClean="0"/>
              <a:t>optimista.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Acompañada, </a:t>
            </a:r>
            <a:r>
              <a:rPr lang="es-ES" dirty="0" smtClean="0">
                <a:solidFill>
                  <a:srgbClr val="FF3300"/>
                </a:solidFill>
              </a:rPr>
              <a:t>visible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Cómodo, saludable, alegre, </a:t>
            </a:r>
            <a:r>
              <a:rPr lang="es-ES" dirty="0" smtClean="0">
                <a:solidFill>
                  <a:srgbClr val="FF3300"/>
                </a:solidFill>
              </a:rPr>
              <a:t>participativo</a:t>
            </a:r>
            <a:r>
              <a:rPr lang="es-ES" dirty="0" smtClean="0"/>
              <a:t>, </a:t>
            </a:r>
            <a:r>
              <a:rPr lang="es-ES" dirty="0" smtClean="0">
                <a:solidFill>
                  <a:schemeClr val="tx1"/>
                </a:solidFill>
              </a:rPr>
              <a:t>cooperador.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En </a:t>
            </a:r>
            <a:r>
              <a:rPr lang="es-ES" dirty="0" smtClean="0">
                <a:solidFill>
                  <a:srgbClr val="FF3300"/>
                </a:solidFill>
              </a:rPr>
              <a:t>paz</a:t>
            </a:r>
            <a:r>
              <a:rPr lang="es-ES" dirty="0" smtClean="0">
                <a:solidFill>
                  <a:schemeClr val="tx1"/>
                </a:solidFill>
              </a:rPr>
              <a:t>, en casa…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/>
              <a:t>¿QUÉ ES UN HOGAR?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66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42915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¿QUÉ PEDIMOS?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FF3300"/>
                </a:solidFill>
              </a:rPr>
              <a:t>A LAS ADMINISTRACIONES PÚBLICAS…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200" dirty="0" smtClean="0"/>
              <a:t>Una </a:t>
            </a:r>
            <a:r>
              <a:rPr lang="es-ES" sz="2200" b="1" dirty="0" smtClean="0"/>
              <a:t>política de vivienda </a:t>
            </a:r>
            <a:r>
              <a:rPr lang="es-ES" sz="2200" dirty="0" smtClean="0"/>
              <a:t>que garantice el derecho, y que prevenga y combata la exclusión residencial.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200" dirty="0" smtClean="0"/>
              <a:t>La </a:t>
            </a:r>
            <a:r>
              <a:rPr lang="es-ES" sz="2200" b="1" dirty="0" smtClean="0"/>
              <a:t>ratificación del art. 31 Carta Social Europea </a:t>
            </a:r>
            <a:r>
              <a:rPr lang="es-ES" sz="2200" dirty="0" smtClean="0"/>
              <a:t>Revisada de 1996 y del </a:t>
            </a:r>
            <a:r>
              <a:rPr lang="es-ES" sz="2200" b="1" dirty="0" smtClean="0"/>
              <a:t>Protocolo Adicional </a:t>
            </a:r>
            <a:r>
              <a:rPr lang="es-ES" sz="2200" dirty="0" smtClean="0"/>
              <a:t>por el que se establece el Sistema de Reclamaciones Colectivas de 1995.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200" dirty="0" smtClean="0"/>
              <a:t>Una </a:t>
            </a:r>
            <a:r>
              <a:rPr lang="es-ES" sz="2200" b="1" dirty="0" smtClean="0"/>
              <a:t>reforma jurídica </a:t>
            </a:r>
            <a:r>
              <a:rPr lang="es-ES" sz="2200" dirty="0" smtClean="0"/>
              <a:t>que trate a la vivienda como </a:t>
            </a:r>
            <a:r>
              <a:rPr lang="es-ES" sz="2200" b="1" dirty="0" smtClean="0"/>
              <a:t>derecho humano </a:t>
            </a:r>
            <a:r>
              <a:rPr lang="es-ES" sz="2200" dirty="0" smtClean="0"/>
              <a:t>y no como oportunidad de negocio y crecimiento económico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200" dirty="0" smtClean="0"/>
              <a:t>Un </a:t>
            </a:r>
            <a:r>
              <a:rPr lang="es-ES" sz="2200" b="1" dirty="0" smtClean="0"/>
              <a:t>Pacto Estatal de Vivienda </a:t>
            </a:r>
            <a:r>
              <a:rPr lang="es-ES" sz="2200" dirty="0" smtClean="0"/>
              <a:t>que se refleje en un Plan de Vivienda Social que fomente el alquiler y la ocupación de viviendas vacías.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200" dirty="0" smtClean="0"/>
              <a:t>Un </a:t>
            </a:r>
            <a:r>
              <a:rPr lang="es-ES" sz="2200" b="1" dirty="0" smtClean="0"/>
              <a:t>nuevo ordenamiento urbanístico </a:t>
            </a:r>
            <a:r>
              <a:rPr lang="es-ES" sz="2200" dirty="0" smtClean="0"/>
              <a:t>que nos permita vivir dignamente, felices y sanos.</a:t>
            </a:r>
            <a:endParaRPr lang="es-ES" sz="2200" dirty="0"/>
          </a:p>
        </p:txBody>
      </p:sp>
      <p:pic>
        <p:nvPicPr>
          <p:cNvPr id="4" name="Picture 65" descr="C:\Users\Administrador\AppData\Local\Microsoft\Windows\Temporary Internet Files\Content.IE5\91WXDWLJ\MC9003013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62" y="142853"/>
            <a:ext cx="1857388" cy="1285884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TkLEJRGyh7BZP19TyMMikh8q73TAWUM5YY3Uo_AFe6QjAwsyDrwXAFM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86428"/>
            <a:ext cx="1512168" cy="1139168"/>
          </a:xfrm>
          <a:prstGeom prst="rect">
            <a:avLst/>
          </a:prstGeom>
          <a:noFill/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74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dirty="0" smtClean="0"/>
              <a:t>¿QUÉ PEDIMOS? </a:t>
            </a:r>
            <a:endParaRPr lang="es-ES" dirty="0">
              <a:solidFill>
                <a:srgbClr val="FF33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4038600" cy="34115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marL="0" indent="0" algn="ctr">
              <a:buFont typeface="Wingdings" pitchFamily="2" charset="2"/>
              <a:buChar char="ü"/>
            </a:pPr>
            <a:r>
              <a:rPr lang="es-ES" dirty="0" smtClean="0"/>
              <a:t> Dar un paso más en la información sobre las personas sin hogar: introducir una </a:t>
            </a:r>
            <a:r>
              <a:rPr lang="es-ES" b="1" dirty="0" smtClean="0"/>
              <a:t>mirada de DERECHOS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714348" y="1571612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FF3300"/>
                </a:solidFill>
              </a:rPr>
              <a:t>A LOS MEDIOS DE COMUNICACIÓN Y A LAS REDES SOCIALES…</a:t>
            </a:r>
          </a:p>
        </p:txBody>
      </p:sp>
      <p:pic>
        <p:nvPicPr>
          <p:cNvPr id="1029" name="Picture 5" descr="C:\Users\Administrador\AppData\Local\Microsoft\Windows\Temporary Internet Files\Content.IE5\CGY7XVYF\MC9003382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500570"/>
            <a:ext cx="1746963" cy="1611743"/>
          </a:xfrm>
          <a:prstGeom prst="rect">
            <a:avLst/>
          </a:prstGeom>
          <a:noFill/>
        </p:spPr>
      </p:pic>
      <p:pic>
        <p:nvPicPr>
          <p:cNvPr id="1037" name="Picture 13" descr="C:\Users\Administrador\AppData\Local\Microsoft\Windows\Temporary Internet Files\Content.IE5\QV4DPU6Z\MC9002920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2143140" cy="1714512"/>
          </a:xfrm>
          <a:prstGeom prst="rect">
            <a:avLst/>
          </a:prstGeom>
          <a:noFill/>
        </p:spPr>
      </p:pic>
      <p:pic>
        <p:nvPicPr>
          <p:cNvPr id="1040" name="Picture 16" descr="C:\Users\Administrador\AppData\Local\Microsoft\Windows\Temporary Internet Files\Content.IE5\LXNZ47DL\MC90043393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714620"/>
            <a:ext cx="1728790" cy="1785950"/>
          </a:xfrm>
          <a:prstGeom prst="rect">
            <a:avLst/>
          </a:prstGeom>
          <a:noFill/>
        </p:spPr>
      </p:pic>
      <p:pic>
        <p:nvPicPr>
          <p:cNvPr id="1041" name="Picture 17" descr="C:\Users\Administrador\AppData\Local\Microsoft\Windows\Temporary Internet Files\Content.IE5\CGY7XVYF\MP90044864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500570"/>
            <a:ext cx="2143140" cy="1582331"/>
          </a:xfrm>
          <a:prstGeom prst="rect">
            <a:avLst/>
          </a:prstGeom>
          <a:noFill/>
        </p:spPr>
      </p:pic>
      <p:pic>
        <p:nvPicPr>
          <p:cNvPr id="9" name="Picture 65" descr="C:\Users\Administrador\AppData\Local\Microsoft\Windows\Temporary Internet Files\Content.IE5\91WXDWLJ\MC9003013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450" y="142853"/>
            <a:ext cx="1857388" cy="1285884"/>
          </a:xfrm>
          <a:prstGeom prst="rect">
            <a:avLst/>
          </a:prstGeom>
          <a:noFill/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24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9104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/>
              <a:t>¿QUÉ PEDIMOS?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51920" y="2060848"/>
            <a:ext cx="4320480" cy="4176464"/>
          </a:xfrm>
        </p:spPr>
        <p:txBody>
          <a:bodyPr>
            <a:normAutofit fontScale="92500"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Recordar que somos todos seres humanos y, por tanto, titulares de derechos.  Tengamos en cuenta que </a:t>
            </a:r>
            <a:r>
              <a:rPr lang="es-ES" b="1" dirty="0" smtClean="0"/>
              <a:t>todas las personas </a:t>
            </a:r>
            <a:r>
              <a:rPr lang="es-ES" dirty="0" smtClean="0"/>
              <a:t>son igual de prioritarias en la </a:t>
            </a:r>
            <a:r>
              <a:rPr lang="es-ES" b="1" dirty="0" smtClean="0"/>
              <a:t>garantía de sus derechos </a:t>
            </a:r>
            <a:r>
              <a:rPr lang="es-ES" dirty="0" smtClean="0"/>
              <a:t>por parte de las Administraciones Públicas.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4348" y="1571612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smtClean="0">
                <a:solidFill>
                  <a:srgbClr val="FF3300"/>
                </a:solidFill>
              </a:rPr>
              <a:t>A </a:t>
            </a:r>
            <a:r>
              <a:rPr lang="es-ES" sz="3200" smtClean="0">
                <a:solidFill>
                  <a:srgbClr val="FF3300"/>
                </a:solidFill>
              </a:rPr>
              <a:t>TODOS/AS NOSOTROS/AS...</a:t>
            </a:r>
            <a:endParaRPr lang="es-ES" sz="3200" dirty="0" smtClean="0">
              <a:solidFill>
                <a:srgbClr val="FF3300"/>
              </a:solidFill>
            </a:endParaRPr>
          </a:p>
        </p:txBody>
      </p:sp>
      <p:pic>
        <p:nvPicPr>
          <p:cNvPr id="1026" name="Picture 2" descr="C:\Users\Administrador\AppData\Local\Microsoft\Windows\Temporary Internet Files\Content.IE5\CGY7XVYF\MC90007114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2866931" cy="2627014"/>
          </a:xfrm>
          <a:prstGeom prst="rect">
            <a:avLst/>
          </a:prstGeom>
          <a:noFill/>
        </p:spPr>
      </p:pic>
      <p:pic>
        <p:nvPicPr>
          <p:cNvPr id="6" name="Picture 65" descr="C:\Users\Administrador\AppData\Local\Microsoft\Windows\Temporary Internet Files\Content.IE5\91WXDWLJ\MC9003013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3"/>
            <a:ext cx="1857388" cy="1285884"/>
          </a:xfrm>
          <a:prstGeom prst="rect">
            <a:avLst/>
          </a:prstGeom>
          <a:noFill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392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2564904"/>
            <a:ext cx="8229600" cy="3456384"/>
          </a:xfr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s-E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s-ES" sz="40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s-ES" sz="40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s-ES" sz="40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s-ES" sz="7300" b="1" dirty="0" smtClean="0">
                <a:solidFill>
                  <a:srgbClr val="FFFF00"/>
                </a:solidFill>
              </a:rPr>
              <a:t>Para </a:t>
            </a:r>
            <a:r>
              <a:rPr lang="es-ES" sz="7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LAS PERSONAS</a:t>
            </a:r>
            <a:r>
              <a:rPr lang="es-ES" sz="7300" b="1" dirty="0" smtClean="0">
                <a:solidFill>
                  <a:srgbClr val="FFFF00"/>
                </a:solidFill>
              </a:rPr>
              <a:t>, con independencia de su nacionalidad, origen, pensamiento, etnia, edad y situación económica y social</a:t>
            </a:r>
            <a:endParaRPr lang="es-ES" sz="7300" b="1" dirty="0">
              <a:solidFill>
                <a:srgbClr val="FFFF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074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ominguez.ssgg\Desktop\Nadie Sin Ho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4896544" cy="4896544"/>
          </a:xfrm>
          <a:prstGeom prst="rect">
            <a:avLst/>
          </a:prstGeom>
          <a:noFill/>
        </p:spPr>
      </p:pic>
      <p:pic>
        <p:nvPicPr>
          <p:cNvPr id="1028" name="Picture 4" descr="http://img1.wikia.nocookie.net/__cb20120109032558/aventurasdetintinymilu/es/images/5/55/Face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229199"/>
            <a:ext cx="1000866" cy="1000866"/>
          </a:xfrm>
          <a:prstGeom prst="rect">
            <a:avLst/>
          </a:prstGeom>
          <a:noFill/>
        </p:spPr>
      </p:pic>
      <p:pic>
        <p:nvPicPr>
          <p:cNvPr id="1030" name="Picture 6" descr="http://proantioquia.org.co/web/templates/proantioquia/img/twitter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157191"/>
            <a:ext cx="1066274" cy="106094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051720" y="522920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Grupo</a:t>
            </a:r>
          </a:p>
          <a:p>
            <a:r>
              <a:rPr lang="es-ES" sz="2400" b="1" dirty="0" smtClean="0"/>
              <a:t>“Nadie Sin Hogar”</a:t>
            </a:r>
          </a:p>
          <a:p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84168" y="551723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@</a:t>
            </a:r>
            <a:r>
              <a:rPr lang="es-ES" sz="2400" b="1" dirty="0" err="1" smtClean="0"/>
              <a:t>NadieSinHogar</a:t>
            </a:r>
            <a:endParaRPr lang="es-ES" sz="24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La Organización de las Naciones Unidas nos dice que el derecho a vivir en un hogar conlleva…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Seguridad en su ocupación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Acceso a suministros y soporte de sus gastos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Accesibilidad a la casa y al entorno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Habitabilidad legal y emocional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Acceso a la cultura y al ocio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0" indent="0" algn="r">
              <a:buNone/>
            </a:pPr>
            <a:r>
              <a:rPr lang="es-ES" b="1" i="1" dirty="0" smtClean="0">
                <a:solidFill>
                  <a:srgbClr val="FF0000"/>
                </a:solidFill>
              </a:rPr>
              <a:t>Un techo no es suficiente</a:t>
            </a:r>
            <a:endParaRPr lang="es-ES" b="1" i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karlabayly.com/wp-content/uploads/2010/10/casa-seg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4"/>
            <a:ext cx="1703512" cy="1368133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750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770984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REALIDAD:</a:t>
            </a:r>
            <a:br>
              <a:rPr lang="es-ES" sz="4000" dirty="0" smtClean="0">
                <a:solidFill>
                  <a:schemeClr val="tx1"/>
                </a:solidFill>
              </a:rPr>
            </a:br>
            <a:r>
              <a:rPr lang="es-ES" sz="4000" dirty="0" smtClean="0">
                <a:solidFill>
                  <a:schemeClr val="tx1"/>
                </a:solidFill>
              </a:rPr>
              <a:t>EMERGENCIA RESIDENCIAL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5" name="8 Marcador de contenido"/>
          <p:cNvSpPr txBox="1">
            <a:spLocks/>
          </p:cNvSpPr>
          <p:nvPr/>
        </p:nvSpPr>
        <p:spPr>
          <a:xfrm>
            <a:off x="483985" y="1979786"/>
            <a:ext cx="8219256" cy="432953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S" sz="3000" dirty="0" smtClean="0"/>
              <a:t>Más de </a:t>
            </a:r>
            <a:r>
              <a:rPr lang="es-ES" sz="3000" b="1" dirty="0" smtClean="0"/>
              <a:t>30.000</a:t>
            </a:r>
            <a:r>
              <a:rPr lang="es-ES" sz="3000" dirty="0" smtClean="0"/>
              <a:t> personas en </a:t>
            </a:r>
            <a:r>
              <a:rPr lang="es-ES" sz="3000" b="1" dirty="0" smtClean="0"/>
              <a:t>situación de calle </a:t>
            </a:r>
            <a:r>
              <a:rPr lang="es-ES" sz="3000" dirty="0" smtClean="0"/>
              <a:t>(</a:t>
            </a:r>
            <a:r>
              <a:rPr lang="es-ES" sz="3000" i="1" dirty="0" err="1" smtClean="0"/>
              <a:t>fePsh</a:t>
            </a:r>
            <a:r>
              <a:rPr lang="es-ES" sz="3000" dirty="0" smtClean="0"/>
              <a:t>)</a:t>
            </a:r>
          </a:p>
          <a:p>
            <a:pPr algn="just">
              <a:buNone/>
            </a:pPr>
            <a:endParaRPr lang="es-ES" sz="3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3000" dirty="0" smtClean="0"/>
              <a:t>Cerca de </a:t>
            </a:r>
            <a:r>
              <a:rPr lang="es-ES" sz="3000" b="1" dirty="0" smtClean="0"/>
              <a:t>3.900.000</a:t>
            </a:r>
            <a:r>
              <a:rPr lang="es-ES" sz="3000" dirty="0" smtClean="0"/>
              <a:t> personas viviendo en </a:t>
            </a:r>
            <a:r>
              <a:rPr lang="es-ES" sz="3000" b="1" dirty="0" smtClean="0"/>
              <a:t>condiciones indignas</a:t>
            </a:r>
            <a:r>
              <a:rPr lang="es-ES" sz="3000" dirty="0" smtClean="0"/>
              <a:t> e inadecuadas (</a:t>
            </a:r>
            <a:r>
              <a:rPr lang="es-ES" sz="3000" i="1" dirty="0" smtClean="0">
                <a:solidFill>
                  <a:srgbClr val="000000"/>
                </a:solidFill>
                <a:ea typeface="Times New Roman"/>
                <a:cs typeface="Arial"/>
              </a:rPr>
              <a:t>VI Informe FOESSA - 2008</a:t>
            </a:r>
            <a:r>
              <a:rPr lang="es-ES" sz="3000" dirty="0" smtClean="0"/>
              <a:t>)</a:t>
            </a:r>
          </a:p>
          <a:p>
            <a:pPr algn="just">
              <a:buNone/>
            </a:pPr>
            <a:endParaRPr lang="es-ES" sz="3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3000" dirty="0" smtClean="0"/>
              <a:t>Casi el </a:t>
            </a:r>
            <a:r>
              <a:rPr lang="es-ES" sz="3000" b="1" dirty="0" smtClean="0"/>
              <a:t>30 %</a:t>
            </a:r>
            <a:r>
              <a:rPr lang="es-ES" sz="3000" dirty="0" smtClean="0"/>
              <a:t> de la población infantil en situación de </a:t>
            </a:r>
            <a:r>
              <a:rPr lang="es-ES" sz="3000" b="1" dirty="0" smtClean="0"/>
              <a:t>pobreza </a:t>
            </a:r>
            <a:r>
              <a:rPr lang="es-ES" sz="3000" dirty="0" smtClean="0"/>
              <a:t>(</a:t>
            </a:r>
            <a:r>
              <a:rPr lang="es-ES" sz="3000" i="1" dirty="0" smtClean="0">
                <a:ea typeface="Calibri"/>
                <a:cs typeface="Times New Roman"/>
              </a:rPr>
              <a:t>Informe Cáritas Europa 2</a:t>
            </a:r>
            <a:r>
              <a:rPr lang="es-ES" sz="3000" dirty="0" smtClean="0">
                <a:ea typeface="Calibri"/>
                <a:cs typeface="Times New Roman"/>
              </a:rPr>
              <a:t>014</a:t>
            </a:r>
            <a:r>
              <a:rPr lang="es-ES" sz="3000" dirty="0" smtClean="0"/>
              <a:t>)</a:t>
            </a:r>
            <a:endParaRPr lang="es-ES" sz="30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5" y="285728"/>
            <a:ext cx="2115759" cy="1415080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77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Marcador de contenido"/>
          <p:cNvSpPr txBox="1">
            <a:spLocks/>
          </p:cNvSpPr>
          <p:nvPr/>
        </p:nvSpPr>
        <p:spPr>
          <a:xfrm>
            <a:off x="467544" y="2204864"/>
            <a:ext cx="8219256" cy="432953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/>
              <a:t>Alrededor de </a:t>
            </a:r>
            <a:r>
              <a:rPr lang="es-ES" b="1" dirty="0" smtClean="0"/>
              <a:t>36.000 desahucios </a:t>
            </a:r>
            <a:r>
              <a:rPr lang="es-ES" dirty="0" smtClean="0"/>
              <a:t>durante los primeros siete meses del 2013 (</a:t>
            </a:r>
            <a:r>
              <a:rPr lang="es-ES" i="1" dirty="0" smtClean="0">
                <a:ea typeface="Times New Roman"/>
                <a:cs typeface="Arial"/>
              </a:rPr>
              <a:t>Plataforma de Afectados por la Hipoteca</a:t>
            </a:r>
            <a:r>
              <a:rPr lang="es-ES" dirty="0" smtClean="0">
                <a:ea typeface="Times New Roman"/>
                <a:cs typeface="Arial"/>
              </a:rPr>
              <a:t>)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/>
              <a:t> Un </a:t>
            </a:r>
            <a:r>
              <a:rPr lang="es-ES" b="1" dirty="0" smtClean="0"/>
              <a:t>3,3%</a:t>
            </a:r>
            <a:r>
              <a:rPr lang="es-ES" dirty="0" smtClean="0"/>
              <a:t> de la población española en situación de </a:t>
            </a:r>
            <a:r>
              <a:rPr lang="es-ES" b="1" dirty="0" smtClean="0"/>
              <a:t>hacinamiento</a:t>
            </a:r>
            <a:r>
              <a:rPr lang="es-ES" dirty="0" smtClean="0"/>
              <a:t>.</a:t>
            </a:r>
            <a:r>
              <a:rPr lang="es-ES" b="1" dirty="0" smtClean="0">
                <a:ea typeface="Times New Roman"/>
                <a:cs typeface="Times New Roman"/>
              </a:rPr>
              <a:t> </a:t>
            </a:r>
            <a:r>
              <a:rPr lang="es-ES" dirty="0" smtClean="0">
                <a:ea typeface="Times New Roman"/>
                <a:cs typeface="Times New Roman"/>
              </a:rPr>
              <a:t>(</a:t>
            </a:r>
            <a:r>
              <a:rPr lang="es-ES" i="1" dirty="0" smtClean="0">
                <a:ea typeface="Times New Roman"/>
                <a:cs typeface="Times New Roman"/>
              </a:rPr>
              <a:t>VII  Informe FOESSA - 2014</a:t>
            </a:r>
            <a:r>
              <a:rPr lang="es-ES" i="1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770984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REALIDAD:</a:t>
            </a:r>
            <a:br>
              <a:rPr lang="es-ES" sz="4000" dirty="0" smtClean="0">
                <a:solidFill>
                  <a:schemeClr val="tx1"/>
                </a:solidFill>
              </a:rPr>
            </a:br>
            <a:r>
              <a:rPr lang="es-ES" sz="4000" dirty="0" smtClean="0">
                <a:solidFill>
                  <a:schemeClr val="tx1"/>
                </a:solidFill>
              </a:rPr>
              <a:t>EMERGENCIA RESIDENCIAL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5" y="285728"/>
            <a:ext cx="2115759" cy="1415080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77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b="1" dirty="0"/>
              <a:t>C</a:t>
            </a:r>
            <a:r>
              <a:rPr lang="es-ES" b="1" dirty="0" smtClean="0"/>
              <a:t>onstrucción irracional en el mercado libre de vivienda:</a:t>
            </a:r>
            <a:r>
              <a:rPr lang="es-ES" dirty="0" smtClean="0"/>
              <a:t> Desde el 1991 al 2007 se terminaron casi 7 millones de viviendas. De ellas sólo el 14,5% tuvo algún sistema de protección (</a:t>
            </a:r>
            <a:r>
              <a:rPr lang="es-ES" i="1" dirty="0" smtClean="0"/>
              <a:t>VI Informe FOESSA – 2008</a:t>
            </a:r>
            <a:r>
              <a:rPr lang="es-ES" dirty="0" smtClean="0"/>
              <a:t>) </a:t>
            </a:r>
          </a:p>
          <a:p>
            <a:pPr algn="just">
              <a:buFont typeface="Wingdings" pitchFamily="2" charset="2"/>
              <a:buChar char="q"/>
            </a:pPr>
            <a:r>
              <a:rPr lang="es-ES" b="1" dirty="0" smtClean="0"/>
              <a:t>Ejecuciones hipotecarias: </a:t>
            </a:r>
            <a:r>
              <a:rPr lang="es-ES" dirty="0" smtClean="0"/>
              <a:t>400.000 ejecuciones hipotecarias entre el 2008 y el 2012 (</a:t>
            </a:r>
            <a:r>
              <a:rPr lang="es-ES" i="1" dirty="0" smtClean="0"/>
              <a:t>Consejo General del Poder Judicial</a:t>
            </a:r>
            <a:r>
              <a:rPr lang="es-ES" dirty="0" smtClean="0"/>
              <a:t>)</a:t>
            </a:r>
          </a:p>
          <a:p>
            <a:pPr algn="just">
              <a:buFont typeface="Wingdings" pitchFamily="2" charset="2"/>
              <a:buChar char="q"/>
            </a:pPr>
            <a:r>
              <a:rPr lang="es-ES" b="1" dirty="0" smtClean="0"/>
              <a:t>Tres millones y medio de viviendas vacías </a:t>
            </a:r>
            <a:r>
              <a:rPr lang="es-ES" dirty="0" smtClean="0"/>
              <a:t>(aprox.): De ellas 13.500 están protegidas por las Administraciones. 332. 529 personas solicitan ese tipo de vivienda (</a:t>
            </a:r>
            <a:r>
              <a:rPr lang="es-ES" i="1" dirty="0" smtClean="0"/>
              <a:t>Censo de Población y Vivienda 2011</a:t>
            </a:r>
            <a:r>
              <a:rPr lang="es-ES" dirty="0" smtClean="0"/>
              <a:t>)</a:t>
            </a:r>
          </a:p>
          <a:p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3500" dirty="0" smtClean="0">
                <a:solidFill>
                  <a:schemeClr val="tx1"/>
                </a:solidFill>
              </a:rPr>
              <a:t>REALIDAD:</a:t>
            </a:r>
            <a:br>
              <a:rPr lang="es-ES" sz="3500" dirty="0" smtClean="0">
                <a:solidFill>
                  <a:schemeClr val="tx1"/>
                </a:solidFill>
              </a:rPr>
            </a:br>
            <a:r>
              <a:rPr lang="es-ES" sz="3500" dirty="0" smtClean="0">
                <a:solidFill>
                  <a:schemeClr val="tx1"/>
                </a:solidFill>
              </a:rPr>
              <a:t>POLÍTICAS ESPECULATIVAS Y NO INCLUSIVAS</a:t>
            </a:r>
            <a:endParaRPr lang="es-ES" sz="3500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639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92488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2800" b="1" dirty="0" smtClean="0"/>
              <a:t>Endeudamiento familiar: 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Las familias españolas han pasado de tener un endeudamiento familiar del 45% en 1995 al 143% en 2008  con el inicio de la crisis </a:t>
            </a:r>
            <a:r>
              <a:rPr lang="es-E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es-ES" sz="2800" i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Observatori</a:t>
            </a:r>
            <a:r>
              <a:rPr lang="es-E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 DESC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endParaRPr lang="es-ES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800" b="1" dirty="0" smtClean="0"/>
              <a:t>Imposibilidad de las familias para hacer frente a los gastos de la vivienda: </a:t>
            </a:r>
            <a:r>
              <a:rPr lang="es-ES" sz="2800" dirty="0" smtClean="0"/>
              <a:t>El 9,2 % de los hogares españoles no pueden sufragar los gastos básicos de su vivienda principal (</a:t>
            </a:r>
            <a:r>
              <a:rPr lang="es-ES" sz="2800" i="1" dirty="0" smtClean="0"/>
              <a:t>Encuesta Nacional de Condiciones de Vida 2013)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3500" dirty="0" smtClean="0">
                <a:solidFill>
                  <a:schemeClr val="tx1"/>
                </a:solidFill>
              </a:rPr>
              <a:t>REALIDAD:</a:t>
            </a:r>
            <a:br>
              <a:rPr lang="es-ES" sz="3500" dirty="0" smtClean="0">
                <a:solidFill>
                  <a:schemeClr val="tx1"/>
                </a:solidFill>
              </a:rPr>
            </a:br>
            <a:r>
              <a:rPr lang="es-ES" sz="3500" dirty="0" smtClean="0">
                <a:solidFill>
                  <a:schemeClr val="tx1"/>
                </a:solidFill>
              </a:rPr>
              <a:t>POLÍTICAS ESPECULATIVAS Y NO INCLUSIVAS</a:t>
            </a:r>
            <a:endParaRPr lang="es-ES" sz="3500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892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2961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i="1" dirty="0" smtClean="0">
                <a:solidFill>
                  <a:srgbClr val="FFFF00"/>
                </a:solidFill>
              </a:rPr>
              <a:t>“El sueño de un hogar” se ha derrumbado para muchas personas</a:t>
            </a:r>
          </a:p>
          <a:p>
            <a:pPr marL="0" indent="0" algn="ctr">
              <a:buNone/>
            </a:pPr>
            <a:endParaRPr lang="es-ES" sz="4000" dirty="0"/>
          </a:p>
          <a:p>
            <a:pPr marL="0" indent="0" algn="ctr">
              <a:buNone/>
            </a:pPr>
            <a:endParaRPr lang="es-ES" sz="4000" dirty="0"/>
          </a:p>
        </p:txBody>
      </p:sp>
      <p:pic>
        <p:nvPicPr>
          <p:cNvPr id="4099" name="Picture 3" descr="C:\Users\JAV1\AppData\Local\Microsoft\Windows\Temporary Internet Files\Content.IE5\G3QOZLI1\MC9000567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518818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V1\AppData\Local\Microsoft\Windows\Temporary Internet Files\Content.IE5\0C4P1S18\MC90043440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187007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3489-6259-4D87-877B-B0D8AD4E704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76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2519</TotalTime>
  <Words>1379</Words>
  <Application>Microsoft Office PowerPoint</Application>
  <PresentationFormat>Presentación en pantalla (4:3)</PresentationFormat>
  <Paragraphs>244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El derecho humano a una VIVIENDA DIGNA Y ADECUADA</vt:lpstr>
      <vt:lpstr>Diapositiva 3</vt:lpstr>
      <vt:lpstr>La Organización de las Naciones Unidas nos dice que el derecho a vivir en un hogar conlleva… </vt:lpstr>
      <vt:lpstr>REALIDAD: EMERGENCIA RESIDENCIAL</vt:lpstr>
      <vt:lpstr>REALIDAD: EMERGENCIA RESIDENCIAL</vt:lpstr>
      <vt:lpstr>REALIDAD: POLÍTICAS ESPECULATIVAS Y NO INCLUSIVAS</vt:lpstr>
      <vt:lpstr>REALIDAD: POLÍTICAS ESPECULATIVAS Y NO INCLUSIVAS</vt:lpstr>
      <vt:lpstr>Diapositiva 9</vt:lpstr>
      <vt:lpstr>LA VIVIENDA</vt:lpstr>
      <vt:lpstr>“BOOM” INMOBILIARIO</vt:lpstr>
      <vt:lpstr>Exclusión residencial: ¿qué es?</vt:lpstr>
      <vt:lpstr>Tipología Europea de situaciones sin hogar y exclusión residencial (ETHOS)</vt:lpstr>
      <vt:lpstr>CUATRO REALIDADES ETHOS</vt:lpstr>
      <vt:lpstr>Sin techo </vt:lpstr>
      <vt:lpstr>Vivienda insegura </vt:lpstr>
      <vt:lpstr>Vivienda insegura</vt:lpstr>
      <vt:lpstr>Vivienda inadecuada: asentamientos</vt:lpstr>
      <vt:lpstr>Proponemos un modelo residencial basado en…</vt:lpstr>
      <vt:lpstr>Vivienda digna y adecuada como derecho humano</vt:lpstr>
      <vt:lpstr>Diapositiva 21</vt:lpstr>
      <vt:lpstr>¿Quién garantiza mi derecho a una vivienda digna y adecuada?</vt:lpstr>
      <vt:lpstr>¿Quién garantiza mis derechos a una vivienda digna y adecuada?</vt:lpstr>
      <vt:lpstr>¿Quién garantiza mis derechos a una vivienda digna y adecuada?</vt:lpstr>
      <vt:lpstr>¿Quién garantiza mis derechos a una vivienda digna y adecuada?</vt:lpstr>
      <vt:lpstr>¿QUÉ ES UN HOGAR?</vt:lpstr>
      <vt:lpstr>¿QUÉ PEDIMOS?</vt:lpstr>
      <vt:lpstr>¿QUÉ PEDIMOS? </vt:lpstr>
      <vt:lpstr>¿QUÉ PEDIMOS?</vt:lpstr>
      <vt:lpstr>Diapositiva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una vivienda digna y adecuada. NADIE SIN HOGAR</dc:title>
  <dc:creator>JAV1</dc:creator>
  <cp:lastModifiedBy>edominguez.ssgg</cp:lastModifiedBy>
  <cp:revision>280</cp:revision>
  <dcterms:created xsi:type="dcterms:W3CDTF">2014-04-04T16:14:38Z</dcterms:created>
  <dcterms:modified xsi:type="dcterms:W3CDTF">2014-09-25T13:08:59Z</dcterms:modified>
</cp:coreProperties>
</file>